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9" r:id="rId5"/>
    <p:sldId id="358" r:id="rId6"/>
    <p:sldId id="361" r:id="rId7"/>
    <p:sldId id="382" r:id="rId8"/>
    <p:sldId id="397" r:id="rId9"/>
    <p:sldId id="398" r:id="rId10"/>
    <p:sldId id="375" r:id="rId11"/>
    <p:sldId id="399" r:id="rId12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263"/>
    <a:srgbClr val="FFFFFF"/>
    <a:srgbClr val="E75200"/>
    <a:srgbClr val="6EA435"/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93595" autoAdjust="0"/>
  </p:normalViewPr>
  <p:slideViewPr>
    <p:cSldViewPr snapToGrid="0">
      <p:cViewPr varScale="1">
        <p:scale>
          <a:sx n="63" d="100"/>
          <a:sy n="63" d="100"/>
        </p:scale>
        <p:origin x="372" y="60"/>
      </p:cViewPr>
      <p:guideLst>
        <p:guide pos="4128"/>
        <p:guide orient="horz" pos="960"/>
      </p:guideLst>
    </p:cSldViewPr>
  </p:slideViewPr>
  <p:outlineViewPr>
    <p:cViewPr>
      <p:scale>
        <a:sx n="33" d="100"/>
        <a:sy n="33" d="100"/>
      </p:scale>
      <p:origin x="0" y="-40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16E484-B5A2-4126-8FBE-7F01282097DB}" type="datetime1">
              <a:rPr lang="fr-FR" smtClean="0"/>
              <a:t>10/06/2025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8A06BE-7519-4B21-9E1D-AE6D6E69C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14417-BF3C-49D4-8A0D-5513A1E980E7}" type="datetime1">
              <a:rPr lang="fr-FR" smtClean="0"/>
              <a:pPr/>
              <a:t>10/06/2025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9B2C62-FE30-453D-946B-754E9E42C8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9B2C62-FE30-453D-946B-754E9E42C84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66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9B2C62-FE30-453D-946B-754E9E42C84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78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9B2C62-FE30-453D-946B-754E9E42C84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144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9B2C62-FE30-453D-946B-754E9E42C84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459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9B2C62-FE30-453D-946B-754E9E42C84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617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9B2C62-FE30-453D-946B-754E9E42C84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45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9B2C62-FE30-453D-946B-754E9E42C84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15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9B2C62-FE30-453D-946B-754E9E42C84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52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28700" y="5078187"/>
            <a:ext cx="3222058" cy="964620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3" name="Espace réservé d’image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 rtlCol="0"/>
          <a:lstStyle/>
          <a:p>
            <a:pPr rtl="0"/>
            <a:endParaRPr lang="fr-FR" noProof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nne de contenu 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’image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0" i="0" u="none" strike="noStrike" kern="1200" cap="none" spc="0" normalizeH="0" noProof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Insérer du texte</a:t>
            </a:r>
            <a:endParaRPr lang="fr-FR" sz="140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rtl="0"/>
            <a:endParaRPr lang="fr-FR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0" i="0" u="none" strike="noStrike" kern="1200" cap="none" spc="0" normalizeH="0" noProof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Insérer du texte</a:t>
            </a:r>
            <a:endParaRPr lang="fr-FR" sz="140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rtl="0"/>
            <a:endParaRPr lang="fr-FR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0" i="0" u="none" strike="noStrike" kern="1200" cap="none" spc="0" normalizeH="0" noProof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Insérer du texte</a:t>
            </a:r>
            <a:endParaRPr lang="fr-FR" sz="140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rtl="0"/>
            <a:endParaRPr lang="fr-FR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Espace réservé de la date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5428217-7846-4287-AA09-5C4CAB935AE4}" type="datetime1">
              <a:rPr lang="fr-FR" smtClean="0"/>
              <a:t>10/06/2025</a:t>
            </a:fld>
            <a:endParaRPr lang="fr-FR" dirty="0"/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fr-FR"/>
              <a:t>Cliquez pour ajouter un titre</a:t>
            </a:r>
            <a:endParaRPr lang="fr-FR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E4DCD8D3-DF79-446E-9961-5797EE888B4C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sumé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F928619-12C4-4483-A684-3B8B6C7B562E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fr-FR" noProof="0"/>
              <a:t>Cliquez pour ajouter un titre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’image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0" name="Espace réservé d’image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1" name="Espace réservé du texte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 rtlCol="0"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01</a:t>
            </a:r>
          </a:p>
        </p:txBody>
      </p:sp>
      <p:sp>
        <p:nvSpPr>
          <p:cNvPr id="12" name="Espace réservé du texte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0130" y="2009776"/>
            <a:ext cx="3924300" cy="2849562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9813" y="5067300"/>
            <a:ext cx="3913187" cy="1319213"/>
          </a:xfrm>
        </p:spPr>
        <p:txBody>
          <a:bodyPr rtlCol="0"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r-FR" noProof="0"/>
              <a:t>Modifiez les styles du texte</a:t>
            </a:r>
          </a:p>
        </p:txBody>
      </p:sp>
      <p:sp>
        <p:nvSpPr>
          <p:cNvPr id="20" name="Espace réservé de la date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86F7ACE-3848-4659-816A-0030985447C7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fr-FR" noProof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re du jou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58050" y="2000250"/>
            <a:ext cx="4667250" cy="3398837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5" name="Espace réservé de la date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BCC0F91-8A66-4539-BB2A-996876843792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36" name="Espace réservé du numéro de diapositive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fr-FR" noProof="0"/>
              <a:t>Modifiez le style du titre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’image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6" name="Espace réservé d’image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4" name="Espace réservé d’image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 rtlCol="0"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01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0130" y="2009775"/>
            <a:ext cx="3924300" cy="4391025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0" name="Espace réservé de la date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90F14DC-8ADA-4E1D-916F-BCFAB1845F49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fr-FR" noProof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ut de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 rtlCol="0"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02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fr-FR" noProof="0"/>
              <a:t>Cliquez pour modifier le masque</a:t>
            </a:r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et table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B8C6B70-F4E5-4450-B0CF-A58F08DE78A4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218084F-1AE1-4661-B67C-67863AA44CA1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7" name="Espace réservé d’image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 rtlCol="0"/>
          <a:lstStyle/>
          <a:p>
            <a:pPr rtl="0"/>
            <a:endParaRPr lang="fr-FR" noProof="0"/>
          </a:p>
        </p:txBody>
      </p:sp>
      <p:pic>
        <p:nvPicPr>
          <p:cNvPr id="4" name="Imag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rtlCol="0"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ronolog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842C028-CDEF-443F-851A-C665C139DE42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54075" y="1625600"/>
            <a:ext cx="10499725" cy="4860925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texte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 rtlCol="0"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fr-FR" noProof="0"/>
              <a:t>01</a:t>
            </a:r>
          </a:p>
        </p:txBody>
      </p:sp>
      <p:sp>
        <p:nvSpPr>
          <p:cNvPr id="21" name="Espace réservé d’image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22" name="Espace réservé d’image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23" name="Espace réservé d’image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24" name="Espace réservé d’image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25" name="Espace réservé d’image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30" name="Espace réservé de la date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E8E4DEA-5697-4FE0-937B-E963CFBA2EA4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Nom</a:t>
            </a:r>
          </a:p>
          <a:p>
            <a:pPr lvl="0" rtl="0"/>
            <a:r>
              <a:rPr lang="fr-FR" noProof="0"/>
              <a:t>Titre</a:t>
            </a:r>
          </a:p>
        </p:txBody>
      </p:sp>
      <p:sp>
        <p:nvSpPr>
          <p:cNvPr id="26" name="Espace réservé du texte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Nom</a:t>
            </a:r>
          </a:p>
          <a:p>
            <a:pPr lvl="0" rtl="0"/>
            <a:r>
              <a:rPr lang="fr-FR" noProof="0"/>
              <a:t>Titre</a:t>
            </a:r>
          </a:p>
        </p:txBody>
      </p:sp>
      <p:sp>
        <p:nvSpPr>
          <p:cNvPr id="27" name="Espace réservé du texte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Nom</a:t>
            </a:r>
          </a:p>
          <a:p>
            <a:pPr lvl="0" rtl="0"/>
            <a:r>
              <a:rPr lang="fr-FR" noProof="0"/>
              <a:t>Titre</a:t>
            </a:r>
          </a:p>
        </p:txBody>
      </p:sp>
      <p:sp>
        <p:nvSpPr>
          <p:cNvPr id="28" name="Espace réservé du texte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Nom</a:t>
            </a:r>
          </a:p>
          <a:p>
            <a:pPr lvl="0" rtl="0"/>
            <a:r>
              <a:rPr lang="fr-FR" noProof="0"/>
              <a:t>Titre</a:t>
            </a:r>
          </a:p>
        </p:txBody>
      </p:sp>
      <p:sp>
        <p:nvSpPr>
          <p:cNvPr id="29" name="Espace réservé du texte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Nom</a:t>
            </a:r>
          </a:p>
          <a:p>
            <a:pPr lvl="0" rtl="0"/>
            <a:r>
              <a:rPr lang="fr-FR" noProof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nne de contenu 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’image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rtl="0"/>
            <a:endParaRPr lang="fr-FR" sz="1600" noProof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7F11EF9-275E-4ABA-BDCD-50C8389A1B1E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fr-FR" noProof="0"/>
              <a:t>Cliquez pour ajouter un titre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DA985DE-C047-4067-868A-D7FAC4519C7E}" type="datetime1">
              <a:rPr lang="fr-FR" noProof="0" smtClean="0"/>
              <a:t>10/06/2025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bservatoiredelanuit.fr/kemperno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>
            <a:extLst>
              <a:ext uri="{FF2B5EF4-FFF2-40B4-BE49-F238E27FC236}">
                <a16:creationId xmlns:a16="http://schemas.microsoft.com/office/drawing/2014/main" id="{BEC46ADB-55E5-43DA-8E91-C49412A3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653" y="1335849"/>
            <a:ext cx="6436547" cy="2242441"/>
          </a:xfrm>
        </p:spPr>
        <p:txBody>
          <a:bodyPr rtlCol="0">
            <a:noAutofit/>
          </a:bodyPr>
          <a:lstStyle/>
          <a:p>
            <a:pPr rtl="0"/>
            <a:r>
              <a:rPr lang="fr-FR" sz="4800" dirty="0"/>
              <a:t>SDAL</a:t>
            </a:r>
            <a:br>
              <a:rPr lang="fr-FR" sz="4800" dirty="0"/>
            </a:br>
            <a:r>
              <a:rPr lang="fr-FR" sz="4800" dirty="0"/>
              <a:t>Point d’étape</a:t>
            </a:r>
            <a:br>
              <a:rPr lang="fr-FR" sz="4800" dirty="0"/>
            </a:br>
            <a:r>
              <a:rPr lang="fr-FR" sz="4800" dirty="0"/>
              <a:t>7 juin 2026</a:t>
            </a:r>
            <a:br>
              <a:rPr lang="fr-FR" sz="4800" dirty="0"/>
            </a:br>
            <a:r>
              <a:rPr lang="fr-FR" sz="4800" dirty="0"/>
              <a:t>conseil </a:t>
            </a:r>
            <a:r>
              <a:rPr lang="fr-FR" sz="4800" dirty="0" err="1"/>
              <a:t>interquartier</a:t>
            </a:r>
            <a:endParaRPr lang="fr-FR" sz="4800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B10C7A9E-B1D7-4285-8DD5-D28AFDC7B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49" y="6486982"/>
            <a:ext cx="4081203" cy="365125"/>
          </a:xfrm>
        </p:spPr>
        <p:txBody>
          <a:bodyPr rtlCol="0"/>
          <a:lstStyle/>
          <a:p>
            <a:pPr rtl="0"/>
            <a:r>
              <a:rPr lang="fr-FR" dirty="0"/>
              <a:t>07/06/2025 – Direction des mobilités et de l’espace public (</a:t>
            </a:r>
            <a:r>
              <a:rPr lang="fr-FR" dirty="0" err="1"/>
              <a:t>DiMEP</a:t>
            </a:r>
            <a:r>
              <a:rPr lang="fr-FR" dirty="0"/>
              <a:t>)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A7B234E-FE17-4087-92FD-3802CA26E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smtClean="0"/>
              <a:pPr rtl="0"/>
              <a:t>1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345C96E-D117-46D1-864B-8258121F73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8338" y="1335849"/>
            <a:ext cx="3384471" cy="356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1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>
            <a:extLst>
              <a:ext uri="{FF2B5EF4-FFF2-40B4-BE49-F238E27FC236}">
                <a16:creationId xmlns:a16="http://schemas.microsoft.com/office/drawing/2014/main" id="{BEC46ADB-55E5-43DA-8E91-C49412A3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Ordre du jour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11A7FF5-E7DB-4462-BC64-12126BDC0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22141" y="341494"/>
            <a:ext cx="4986618" cy="5554492"/>
          </a:xfrm>
        </p:spPr>
        <p:txBody>
          <a:bodyPr rtlCol="0">
            <a:normAutofit/>
          </a:bodyPr>
          <a:lstStyle/>
          <a:p>
            <a:pPr marL="457200" indent="-457200" fontAlgn="ctr">
              <a:buFont typeface="+mj-lt"/>
              <a:buAutoNum type="arabicPeriod"/>
            </a:pPr>
            <a:r>
              <a:rPr lang="fr-FR" dirty="0"/>
              <a:t>Point général sur les grandes étapes et le calendrier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fr-FR" dirty="0"/>
              <a:t> Point particulier sur la concertation</a:t>
            </a:r>
          </a:p>
          <a:p>
            <a:pPr fontAlgn="ctr"/>
            <a:r>
              <a:rPr lang="fr-FR" dirty="0"/>
              <a:t> 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B10C7A9E-B1D7-4285-8DD5-D28AFDC7B4F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rtlCol="0"/>
          <a:lstStyle/>
          <a:p>
            <a:pPr rtl="0"/>
            <a:r>
              <a:rPr lang="fr-FR" dirty="0"/>
              <a:t>07/06/2025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A7B234E-FE17-4087-92FD-3802CA26E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smtClean="0"/>
              <a:pPr rtl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57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B74BB8A-7BAA-4A6E-9CC4-CB382C68DE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85562" y="2376445"/>
            <a:ext cx="2378075" cy="1111250"/>
          </a:xfrm>
        </p:spPr>
        <p:txBody>
          <a:bodyPr rtlCol="0"/>
          <a:lstStyle/>
          <a:p>
            <a:pPr rtl="0"/>
            <a:r>
              <a:rPr lang="fr-FR" dirty="0"/>
              <a:t>01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9055465-EA9F-436E-A0C3-64912E06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840" y="2604410"/>
            <a:ext cx="8143035" cy="655320"/>
          </a:xfrm>
        </p:spPr>
        <p:txBody>
          <a:bodyPr rtlCol="0">
            <a:noAutofit/>
          </a:bodyPr>
          <a:lstStyle/>
          <a:p>
            <a:pPr fontAlgn="ctr"/>
            <a:r>
              <a:rPr lang="fr-FR" sz="3200" dirty="0"/>
              <a:t>Point général sur les grandes étapes et le calendrier</a:t>
            </a:r>
          </a:p>
        </p:txBody>
      </p:sp>
    </p:spTree>
    <p:extLst>
      <p:ext uri="{BB962C8B-B14F-4D97-AF65-F5344CB8AC3E}">
        <p14:creationId xmlns:p14="http://schemas.microsoft.com/office/powerpoint/2010/main" val="307126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E19BF1C0-EE32-4EEE-9539-CE8473AA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532" y="-316183"/>
            <a:ext cx="10686867" cy="2434386"/>
          </a:xfrm>
        </p:spPr>
        <p:txBody>
          <a:bodyPr rtlCol="0">
            <a:noAutofit/>
          </a:bodyPr>
          <a:lstStyle/>
          <a:p>
            <a:pPr algn="just" rtl="0"/>
            <a:r>
              <a:rPr lang="fr-FR" sz="2000" dirty="0"/>
              <a:t>AUDIT PATRIMONIAL – LES GRANDES ETAPES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4BD264-B274-4D4C-8E2B-C6F7606B25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5533" y="1345510"/>
            <a:ext cx="11013557" cy="5055290"/>
          </a:xfrm>
        </p:spPr>
        <p:txBody>
          <a:bodyPr rtlCol="0">
            <a:normAutofit/>
          </a:bodyPr>
          <a:lstStyle/>
          <a:p>
            <a:pPr marL="285750" indent="-285750" algn="just"/>
            <a:endParaRPr lang="fr-FR" sz="2500" b="1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</p:txBody>
      </p:sp>
      <p:sp>
        <p:nvSpPr>
          <p:cNvPr id="30" name="Espace réservé de la date 29">
            <a:extLst>
              <a:ext uri="{FF2B5EF4-FFF2-40B4-BE49-F238E27FC236}">
                <a16:creationId xmlns:a16="http://schemas.microsoft.com/office/drawing/2014/main" id="{5C3C5043-9E0B-4C7C-B3D8-6124850B40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rtlCol="0"/>
          <a:lstStyle/>
          <a:p>
            <a:pPr rtl="0"/>
            <a:r>
              <a:rPr lang="fr-FR" dirty="0"/>
              <a:t>07/06/2025</a:t>
            </a:r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AD175D2A-0058-45E0-AAF6-7260876F0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smtClean="0"/>
              <a:pPr rtl="0"/>
              <a:t>4</a:t>
            </a:fld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585CC0C-3AA0-4EE3-AECD-78F0153151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1" y="1250171"/>
            <a:ext cx="10972798" cy="5331604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Réalisé :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Recueil et analyse des plans travaux des dernières années et intégration des éléments à la base de données existante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Réalisation d’un tournée à pieds pour vérification de la cohérence entre le terrain et la base de données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Diagnostic du caractère privé ou public des installations</a:t>
            </a:r>
          </a:p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En cours :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Relevés en nacelle sur environ 1200 points lumineux ne correspondant pas à la base de données</a:t>
            </a:r>
          </a:p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A venir :</a:t>
            </a:r>
          </a:p>
          <a:p>
            <a:pPr marL="0" indent="0" algn="just">
              <a:buNone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- Rapport de synthèse</a:t>
            </a:r>
          </a:p>
          <a:p>
            <a:pPr marL="0" indent="0" algn="just">
              <a:buNone/>
            </a:pPr>
            <a:endParaRPr lang="fr-FR" sz="2500" b="1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8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E19BF1C0-EE32-4EEE-9539-CE8473AA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532" y="-316183"/>
            <a:ext cx="10686867" cy="2434386"/>
          </a:xfrm>
        </p:spPr>
        <p:txBody>
          <a:bodyPr rtlCol="0">
            <a:noAutofit/>
          </a:bodyPr>
          <a:lstStyle/>
          <a:p>
            <a:pPr algn="just" rtl="0"/>
            <a:r>
              <a:rPr lang="fr-FR" sz="2000" dirty="0"/>
              <a:t>SCHEMA DIRECTEUR D’AMENAGEMENT LUMIERE – LES GRANDES ETAPES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4BD264-B274-4D4C-8E2B-C6F7606B25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5533" y="1345510"/>
            <a:ext cx="11013557" cy="5055290"/>
          </a:xfrm>
        </p:spPr>
        <p:txBody>
          <a:bodyPr rtlCol="0">
            <a:normAutofit/>
          </a:bodyPr>
          <a:lstStyle/>
          <a:p>
            <a:pPr marL="285750" indent="-285750" algn="just"/>
            <a:endParaRPr lang="fr-FR" sz="2500" b="1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</p:txBody>
      </p:sp>
      <p:sp>
        <p:nvSpPr>
          <p:cNvPr id="30" name="Espace réservé de la date 29">
            <a:extLst>
              <a:ext uri="{FF2B5EF4-FFF2-40B4-BE49-F238E27FC236}">
                <a16:creationId xmlns:a16="http://schemas.microsoft.com/office/drawing/2014/main" id="{5C3C5043-9E0B-4C7C-B3D8-6124850B40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rtlCol="0"/>
          <a:lstStyle/>
          <a:p>
            <a:pPr rtl="0"/>
            <a:r>
              <a:rPr lang="fr-FR" dirty="0"/>
              <a:t>07/06/2025</a:t>
            </a:r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AD175D2A-0058-45E0-AAF6-7260876F0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smtClean="0"/>
              <a:pPr rtl="0"/>
              <a:t>5</a:t>
            </a:fld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585CC0C-3AA0-4EE3-AECD-78F0153151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1" y="1250171"/>
            <a:ext cx="10972798" cy="5331604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Réalisé :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Diagnostic global des espaces naturels et des enjeux</a:t>
            </a:r>
          </a:p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En cours :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Concertation des habitants et usagers</a:t>
            </a:r>
          </a:p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A venir :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Bilan de la concertation et élaboration d’une stratégie temporelle et géographique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Etablissement des scénarii de programme d’investissement et de gains énergétiques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Rapport de présentation, cartes et rapport de synthèse</a:t>
            </a:r>
          </a:p>
          <a:p>
            <a:pPr marL="0" indent="0" algn="just">
              <a:buNone/>
            </a:pPr>
            <a:endParaRPr lang="fr-FR" sz="2500" b="1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10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E19BF1C0-EE32-4EEE-9539-CE8473AA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532" y="-316183"/>
            <a:ext cx="10686867" cy="2434386"/>
          </a:xfrm>
        </p:spPr>
        <p:txBody>
          <a:bodyPr rtlCol="0">
            <a:noAutofit/>
          </a:bodyPr>
          <a:lstStyle/>
          <a:p>
            <a:pPr algn="just" rtl="0"/>
            <a:r>
              <a:rPr lang="fr-FR" sz="2000" dirty="0"/>
              <a:t>SCHEMA DIRECTEUR D’AMENAGEMENT LUMIERE – CALENDRIER GENERAL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4BD264-B274-4D4C-8E2B-C6F7606B25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5533" y="1345510"/>
            <a:ext cx="11013557" cy="5055290"/>
          </a:xfrm>
        </p:spPr>
        <p:txBody>
          <a:bodyPr rtlCol="0">
            <a:normAutofit/>
          </a:bodyPr>
          <a:lstStyle/>
          <a:p>
            <a:pPr marL="285750" indent="-285750" algn="just"/>
            <a:endParaRPr lang="fr-FR" sz="2500" b="1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</p:txBody>
      </p:sp>
      <p:sp>
        <p:nvSpPr>
          <p:cNvPr id="30" name="Espace réservé de la date 29">
            <a:extLst>
              <a:ext uri="{FF2B5EF4-FFF2-40B4-BE49-F238E27FC236}">
                <a16:creationId xmlns:a16="http://schemas.microsoft.com/office/drawing/2014/main" id="{5C3C5043-9E0B-4C7C-B3D8-6124850B40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rtlCol="0"/>
          <a:lstStyle/>
          <a:p>
            <a:pPr rtl="0"/>
            <a:r>
              <a:rPr lang="fr-FR" dirty="0"/>
              <a:t>07/06/2025</a:t>
            </a:r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AD175D2A-0058-45E0-AAF6-7260876F0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smtClean="0"/>
              <a:pPr rtl="0"/>
              <a:t>6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DC1EDE1-AE13-450A-8C4C-BCA0D2788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215" y="1331958"/>
            <a:ext cx="9144000" cy="506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91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B74BB8A-7BAA-4A6E-9CC4-CB382C68DE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85562" y="2376445"/>
            <a:ext cx="2378075" cy="1111250"/>
          </a:xfrm>
        </p:spPr>
        <p:txBody>
          <a:bodyPr rtlCol="0"/>
          <a:lstStyle/>
          <a:p>
            <a:pPr rtl="0"/>
            <a:r>
              <a:rPr lang="fr-FR" dirty="0"/>
              <a:t>02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9055465-EA9F-436E-A0C3-64912E06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840" y="2604410"/>
            <a:ext cx="8143035" cy="655320"/>
          </a:xfrm>
        </p:spPr>
        <p:txBody>
          <a:bodyPr rtlCol="0">
            <a:noAutofit/>
          </a:bodyPr>
          <a:lstStyle/>
          <a:p>
            <a:r>
              <a:rPr lang="fr-FR" sz="3200" dirty="0"/>
              <a:t>Point particulier sur la concertation</a:t>
            </a:r>
          </a:p>
        </p:txBody>
      </p:sp>
    </p:spTree>
    <p:extLst>
      <p:ext uri="{BB962C8B-B14F-4D97-AF65-F5344CB8AC3E}">
        <p14:creationId xmlns:p14="http://schemas.microsoft.com/office/powerpoint/2010/main" val="298546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E19BF1C0-EE32-4EEE-9539-CE8473AA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532" y="-316183"/>
            <a:ext cx="10686867" cy="2434386"/>
          </a:xfrm>
        </p:spPr>
        <p:txBody>
          <a:bodyPr rtlCol="0">
            <a:noAutofit/>
          </a:bodyPr>
          <a:lstStyle/>
          <a:p>
            <a:pPr algn="just" rtl="0"/>
            <a:r>
              <a:rPr lang="fr-FR" sz="2000" dirty="0"/>
              <a:t>BILAN DES ACTIONS MENEES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4BD264-B274-4D4C-8E2B-C6F7606B25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5533" y="1345510"/>
            <a:ext cx="11013557" cy="5055290"/>
          </a:xfrm>
        </p:spPr>
        <p:txBody>
          <a:bodyPr rtlCol="0">
            <a:normAutofit/>
          </a:bodyPr>
          <a:lstStyle/>
          <a:p>
            <a:pPr marL="285750" indent="-285750" algn="just"/>
            <a:endParaRPr lang="fr-FR" sz="2500" b="1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</p:txBody>
      </p:sp>
      <p:sp>
        <p:nvSpPr>
          <p:cNvPr id="30" name="Espace réservé de la date 29">
            <a:extLst>
              <a:ext uri="{FF2B5EF4-FFF2-40B4-BE49-F238E27FC236}">
                <a16:creationId xmlns:a16="http://schemas.microsoft.com/office/drawing/2014/main" id="{5C3C5043-9E0B-4C7C-B3D8-6124850B40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rtlCol="0"/>
          <a:lstStyle/>
          <a:p>
            <a:pPr rtl="0"/>
            <a:r>
              <a:rPr lang="fr-FR" dirty="0"/>
              <a:t>07/06/2025</a:t>
            </a:r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AD175D2A-0058-45E0-AAF6-7260876F0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smtClean="0"/>
              <a:pPr rtl="0"/>
              <a:t>8</a:t>
            </a:fld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585CC0C-3AA0-4EE3-AECD-78F0153151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1" y="1250171"/>
            <a:ext cx="10972798" cy="5331604"/>
          </a:xfrm>
        </p:spPr>
        <p:txBody>
          <a:bodyPr rtlCol="0"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Réalisé :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Réunion publique - Présentation de la démarche : Vendredi 28 mars – environ 30 participants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Réunion avec les membres du groupe de travail égalité femmes/hommes : Egalité d'accès à l'espace public nocturne : Mardi 29 avril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Réunion publique : Eclairage public &amp; qualité de vie nocturne : Mercredi 30 avril – environ 10 participants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Atelier de travail sur le thème « Le travail en ville la nuit » : Vendredi 16 mai – 3 participants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Atelier de travail sur le thème « Imaginer les nuits du futur » : Lundi 19 mai – O participants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Atelier de travail sur le thème « Les déplacements en ville la nuit » : Mardi 20 mai – 15 participants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Atelier de travail sur le thème « La fête en ville la nuit » : Vendredi 23 mai – annulé faute d’inscription</a:t>
            </a:r>
          </a:p>
          <a:p>
            <a:pPr marL="0" indent="0" algn="just">
              <a:buNone/>
            </a:pPr>
            <a:endParaRPr lang="fr-FR" sz="1600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En cours :</a:t>
            </a:r>
          </a:p>
          <a:p>
            <a:pPr algn="just">
              <a:buFontTx/>
              <a:buChar char="-"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Formulaire de récolte de témoignages en ligne – 50 contributions les premières 24h</a:t>
            </a:r>
          </a:p>
          <a:p>
            <a:pPr marL="0" indent="0" algn="just">
              <a:buNone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  <a:hlinkClick r:id="rId3"/>
              </a:rPr>
              <a:t>https://lobservatoiredelanuit.fr/kempernoz/</a:t>
            </a:r>
            <a:endParaRPr lang="fr-FR" sz="1600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0" indent="0" algn="just">
              <a:buNone/>
            </a:pPr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A venir :</a:t>
            </a:r>
          </a:p>
          <a:p>
            <a:pPr marL="0" indent="0" algn="just">
              <a:buNone/>
            </a:pPr>
            <a:r>
              <a:rPr lang="fr-FR" sz="1600" dirty="0">
                <a:solidFill>
                  <a:schemeClr val="accent2">
                    <a:lumMod val="50000"/>
                  </a:schemeClr>
                </a:solidFill>
                <a:cs typeface="Biome Light" panose="020B0303030204020804" pitchFamily="34" charset="0"/>
              </a:rPr>
              <a:t>- Réunion publique – restitution de la concertation – Fin septembre / début octobre</a:t>
            </a:r>
          </a:p>
          <a:p>
            <a:pPr marL="0" indent="0" algn="just">
              <a:buNone/>
            </a:pPr>
            <a:endParaRPr lang="fr-FR" sz="2500" b="1" dirty="0">
              <a:solidFill>
                <a:schemeClr val="accent2">
                  <a:lumMod val="50000"/>
                </a:schemeClr>
              </a:solidFill>
              <a:cs typeface="Biome Light" panose="020B0303030204020804" pitchFamily="34" charset="0"/>
            </a:endParaRP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  <a:p>
            <a:pPr rtl="0"/>
            <a:endParaRPr lang="fr-FR" sz="1400" dirty="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cs typeface="Biome Light" panose="020B03030302040208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E00E267-29A6-4502-88A2-60E0C39AC6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2972" y="2867024"/>
            <a:ext cx="2589427" cy="367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013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6E0787D-DFB9-41E3-A9F2-635EF6994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CD1994-5BE9-4A2F-A57E-C48F09B48E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11DCE3-EF7E-4B20-B9AA-EDAF93AA3451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409</Words>
  <Application>Microsoft Office PowerPoint</Application>
  <PresentationFormat>Grand écran</PresentationFormat>
  <Paragraphs>77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Biome Light</vt:lpstr>
      <vt:lpstr>Calibri</vt:lpstr>
      <vt:lpstr>Thème Office</vt:lpstr>
      <vt:lpstr>SDAL Point d’étape 7 juin 2026 conseil interquartier</vt:lpstr>
      <vt:lpstr>Ordre du jour</vt:lpstr>
      <vt:lpstr>Point général sur les grandes étapes et le calendrier</vt:lpstr>
      <vt:lpstr>AUDIT PATRIMONIAL – LES GRANDES ETAPES </vt:lpstr>
      <vt:lpstr>SCHEMA DIRECTEUR D’AMENAGEMENT LUMIERE – LES GRANDES ETAPES </vt:lpstr>
      <vt:lpstr>SCHEMA DIRECTEUR D’AMENAGEMENT LUMIERE – CALENDRIER GENERAL</vt:lpstr>
      <vt:lpstr>Point particulier sur la concertation</vt:lpstr>
      <vt:lpstr>BILAN DES ACTIONS MENEES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2020-08-18T05:56:51Z</dcterms:created>
  <dcterms:modified xsi:type="dcterms:W3CDTF">2025-06-10T08:43:00Z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